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96" r:id="rId1"/>
  </p:sldMasterIdLst>
  <p:notesMasterIdLst>
    <p:notesMasterId r:id="rId11"/>
  </p:notesMasterIdLst>
  <p:sldIdLst>
    <p:sldId id="1149" r:id="rId2"/>
    <p:sldId id="326" r:id="rId3"/>
    <p:sldId id="327" r:id="rId4"/>
    <p:sldId id="336" r:id="rId5"/>
    <p:sldId id="1150" r:id="rId6"/>
    <p:sldId id="341" r:id="rId7"/>
    <p:sldId id="1151" r:id="rId8"/>
    <p:sldId id="1152" r:id="rId9"/>
    <p:sldId id="1144" r:id="rId10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12"/>
      <p:bold r:id="rId13"/>
      <p:italic r:id="rId14"/>
      <p:boldItalic r:id="rId15"/>
    </p:embeddedFont>
    <p:embeddedFont>
      <p:font typeface="Helvetica Neue Light" panose="02000403000000020004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024"/>
    <a:srgbClr val="C09091"/>
    <a:srgbClr val="FF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77"/>
    <p:restoredTop sz="94617"/>
  </p:normalViewPr>
  <p:slideViewPr>
    <p:cSldViewPr snapToGrid="0">
      <p:cViewPr varScale="1">
        <p:scale>
          <a:sx n="142" d="100"/>
          <a:sy n="142" d="100"/>
        </p:scale>
        <p:origin x="680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44606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40337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>
  <p:cSld name="1_InfluxDays - Content Dark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er Placeholder 1">
            <a:extLst>
              <a:ext uri="{FF2B5EF4-FFF2-40B4-BE49-F238E27FC236}">
                <a16:creationId xmlns:a16="http://schemas.microsoft.com/office/drawing/2014/main" id="{EF2894EC-A666-4B4A-BF31-5BC660D8A1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21D81CA7-9607-FD4F-BA00-CBB03A45C0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5" name="Google Shape;95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463541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▫︎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A1A6B9F2-3A19-9B41-8A76-587C67B42B32}"/>
              </a:ext>
            </a:extLst>
          </p:cNvPr>
          <p:cNvSpPr txBox="1">
            <a:spLocks/>
          </p:cNvSpPr>
          <p:nvPr userDrawn="1"/>
        </p:nvSpPr>
        <p:spPr>
          <a:xfrm>
            <a:off x="96104" y="4807368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</p:spTree>
    <p:extLst>
      <p:ext uri="{BB962C8B-B14F-4D97-AF65-F5344CB8AC3E}">
        <p14:creationId xmlns:p14="http://schemas.microsoft.com/office/powerpoint/2010/main" val="2061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E76CFE-4531-4140-AC81-A6166203C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0192BA1A-6442-BA49-9422-B7C87976FE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335" y="3149525"/>
            <a:ext cx="3972854" cy="583265"/>
          </a:xfrm>
        </p:spPr>
        <p:txBody>
          <a:bodyPr vert="horz" lIns="0" tIns="0" rIns="0" bIns="0" rtlCol="0" anchor="t" anchorCtr="0">
            <a:noAutofit/>
          </a:bodyPr>
          <a:lstStyle>
            <a:lvl1pPr marL="171450" indent="-171450">
              <a:buNone/>
              <a:defRPr lang="en-US" sz="1800" cap="none" spc="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EAAD4A5C-B6D4-AB4B-8BE4-63C97B7FC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35" y="1545328"/>
            <a:ext cx="3972854" cy="1346992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0" i="0" u="none" spc="-105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1A70AE-521D-6E4B-949A-8F897B8AD6A6}"/>
              </a:ext>
            </a:extLst>
          </p:cNvPr>
          <p:cNvCxnSpPr>
            <a:cxnSpLocks/>
          </p:cNvCxnSpPr>
          <p:nvPr userDrawn="1"/>
        </p:nvCxnSpPr>
        <p:spPr>
          <a:xfrm>
            <a:off x="671335" y="3016306"/>
            <a:ext cx="3851830" cy="0"/>
          </a:xfrm>
          <a:prstGeom prst="line">
            <a:avLst/>
          </a:prstGeom>
          <a:ln w="3175">
            <a:solidFill>
              <a:schemeClr val="bg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14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>
  <p:cSld name="InfluxDays - Content Dark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463541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▫︎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9" name="Footer Placeholder 1">
            <a:extLst>
              <a:ext uri="{FF2B5EF4-FFF2-40B4-BE49-F238E27FC236}">
                <a16:creationId xmlns:a16="http://schemas.microsoft.com/office/drawing/2014/main" id="{0989D772-C820-0946-B7D7-A8BF79717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  <p:sp>
        <p:nvSpPr>
          <p:cNvPr id="30" name="Slide Number Placeholder 2">
            <a:extLst>
              <a:ext uri="{FF2B5EF4-FFF2-40B4-BE49-F238E27FC236}">
                <a16:creationId xmlns:a16="http://schemas.microsoft.com/office/drawing/2014/main" id="{5825A8A2-2DC3-DF42-AC57-62070F4AE9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526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447BFC-9511-9543-8F1A-EDDE22F2CF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" b="-934"/>
          <a:stretch/>
        </p:blipFill>
        <p:spPr>
          <a:xfrm>
            <a:off x="0" y="1"/>
            <a:ext cx="9144000" cy="3595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6C941-5AB6-7D4C-8CF8-9635BFBDE5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0842" y="537700"/>
            <a:ext cx="3279584" cy="2999531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F92DFD2F-E0A2-294D-8868-E95AA95DE43D}"/>
              </a:ext>
            </a:extLst>
          </p:cNvPr>
          <p:cNvSpPr/>
          <p:nvPr userDrawn="1"/>
        </p:nvSpPr>
        <p:spPr>
          <a:xfrm>
            <a:off x="0" y="2543624"/>
            <a:ext cx="9144000" cy="2086221"/>
          </a:xfrm>
          <a:custGeom>
            <a:avLst/>
            <a:gdLst>
              <a:gd name="connsiteX0" fmla="*/ 12192000 w 12192000"/>
              <a:gd name="connsiteY0" fmla="*/ 0 h 2781628"/>
              <a:gd name="connsiteX1" fmla="*/ 12192000 w 12192000"/>
              <a:gd name="connsiteY1" fmla="*/ 2781628 h 2781628"/>
              <a:gd name="connsiteX2" fmla="*/ 0 w 12192000"/>
              <a:gd name="connsiteY2" fmla="*/ 2781628 h 2781628"/>
              <a:gd name="connsiteX3" fmla="*/ 0 w 12192000"/>
              <a:gd name="connsiteY3" fmla="*/ 673344 h 2781628"/>
              <a:gd name="connsiteX4" fmla="*/ 12192000 w 12192000"/>
              <a:gd name="connsiteY4" fmla="*/ 0 h 2781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781628">
                <a:moveTo>
                  <a:pt x="12192000" y="0"/>
                </a:moveTo>
                <a:lnTo>
                  <a:pt x="12192000" y="2781628"/>
                </a:lnTo>
                <a:lnTo>
                  <a:pt x="0" y="2781628"/>
                </a:lnTo>
                <a:lnTo>
                  <a:pt x="0" y="673344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dirty="0" err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47D20C-35AF-2040-833A-DFAEAAEBC80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95852" y="1058092"/>
            <a:ext cx="3903895" cy="74731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795853" y="4024849"/>
            <a:ext cx="6853884" cy="583265"/>
          </a:xfrm>
        </p:spPr>
        <p:txBody>
          <a:bodyPr vert="horz" lIns="0" tIns="0" rIns="0" bIns="0" rtlCol="0" anchor="t" anchorCtr="0">
            <a:noAutofit/>
          </a:bodyPr>
          <a:lstStyle>
            <a:lvl1pPr marL="171450" indent="-171450">
              <a:buNone/>
              <a:defRPr lang="en-US" sz="180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795852" y="2794872"/>
            <a:ext cx="6853885" cy="972772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0" i="0" u="none" spc="-105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795852" y="3891629"/>
            <a:ext cx="6853885" cy="0"/>
          </a:xfrm>
          <a:prstGeom prst="line">
            <a:avLst/>
          </a:prstGeom>
          <a:ln w="3175">
            <a:solidFill>
              <a:schemeClr val="accent6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31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 userDrawn="1">
            <p:ph type="title" hasCustomPrompt="1"/>
          </p:nvPr>
        </p:nvSpPr>
        <p:spPr>
          <a:xfrm>
            <a:off x="599146" y="1501424"/>
            <a:ext cx="5777591" cy="2147673"/>
          </a:xfrm>
        </p:spPr>
        <p:txBody>
          <a:bodyPr lIns="0" tIns="0" rIns="0" bIns="0" anchor="ctr" anchorCtr="0">
            <a:noAutofit/>
          </a:bodyPr>
          <a:lstStyle>
            <a:lvl1pPr algn="l">
              <a:defRPr sz="3600" b="0" i="0" u="none" spc="-105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50B0A-AD29-8E49-85EC-5F58C37A3A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62250" y="0"/>
            <a:ext cx="338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42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431581" y="179294"/>
            <a:ext cx="8192157" cy="809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431581" y="1077556"/>
            <a:ext cx="8192157" cy="3518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957BB0-9745-214B-AA80-A5FC73F129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581" y="4767263"/>
            <a:ext cx="6585169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244849-21C0-C348-A491-B5C25A6E23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67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62190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92" r:id="rId2"/>
    <p:sldLayoutId id="2147483705" r:id="rId3"/>
    <p:sldLayoutId id="2147483707" r:id="rId4"/>
    <p:sldLayoutId id="2147483708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3092D-C75E-7446-AFAD-75E4D4F36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4" y="1652721"/>
            <a:ext cx="3972854" cy="1346992"/>
          </a:xfrm>
        </p:spPr>
        <p:txBody>
          <a:bodyPr/>
          <a:lstStyle/>
          <a:p>
            <a:r>
              <a:rPr lang="en-US" sz="3200" dirty="0"/>
              <a:t>Boot camp – part 2</a:t>
            </a:r>
            <a:endParaRPr lang="en-US" dirty="0"/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22EB3644-E865-B140-9051-B03696E312F2}"/>
              </a:ext>
            </a:extLst>
          </p:cNvPr>
          <p:cNvSpPr txBox="1">
            <a:spLocks/>
          </p:cNvSpPr>
          <p:nvPr/>
        </p:nvSpPr>
        <p:spPr>
          <a:xfrm>
            <a:off x="711705" y="3060971"/>
            <a:ext cx="5297138" cy="7776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marR="0" lvl="0" indent="-171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None/>
              <a:defRPr lang="en-US" sz="1800" b="0" i="0" u="none" strike="noStrike" cap="none" spc="0" baseline="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Partner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77800" indent="-177800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Balduini</a:t>
            </a:r>
          </a:p>
          <a:p>
            <a:pPr marL="177800" indent="-177800">
              <a:spcBef>
                <a:spcPts val="0"/>
              </a:spcBef>
            </a:pP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&amp; CEO @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Consulting</a:t>
            </a:r>
            <a:endParaRPr lang="it-IT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77800" indent="-177800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sym typeface="Helvetica Neue Light"/>
              </a:rPr>
              <a:t>Riccardo Tommasini</a:t>
            </a:r>
          </a:p>
          <a:p>
            <a:pPr marL="177800" indent="-177800">
              <a:spcBef>
                <a:spcPts val="0"/>
              </a:spcBef>
            </a:pP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University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of Tartu</a:t>
            </a:r>
          </a:p>
        </p:txBody>
      </p:sp>
    </p:spTree>
    <p:extLst>
      <p:ext uri="{BB962C8B-B14F-4D97-AF65-F5344CB8AC3E}">
        <p14:creationId xmlns:p14="http://schemas.microsoft.com/office/powerpoint/2010/main" val="10483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3711DC-14B2-A74F-BC7D-81EB11B98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the Demo Scenario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D29FD7-38D6-2A4D-B269-FA8F71C2D7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20415" r="8327"/>
          <a:stretch/>
        </p:blipFill>
        <p:spPr>
          <a:xfrm rot="16200000">
            <a:off x="2754333" y="-1014088"/>
            <a:ext cx="3806788" cy="7793233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82D0024-8EF6-154A-B343-E376033A7F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</p:spPr>
        <p:txBody>
          <a:bodyPr/>
          <a:lstStyle/>
          <a:p>
            <a:fld id="{3D80EDDC-E38A-944F-B9CB-B0C6554768E0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393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98726-26C0-FA4C-A141-D8C0D5B37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920" y="252816"/>
            <a:ext cx="8208392" cy="585247"/>
          </a:xfrm>
        </p:spPr>
        <p:txBody>
          <a:bodyPr/>
          <a:lstStyle/>
          <a:p>
            <a:r>
              <a:rPr lang="en-US" dirty="0"/>
              <a:t>Recall the Dashboard we demoed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37EB3A-71AD-9B45-BF42-1A4E7DA067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1336" y="1114337"/>
            <a:ext cx="8432800" cy="3331241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5DAEB75-1D92-F247-82AF-C5039CA3FA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</p:spPr>
        <p:txBody>
          <a:bodyPr/>
          <a:lstStyle/>
          <a:p>
            <a:fld id="{3D80EDDC-E38A-944F-B9CB-B0C6554768E0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345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5A27-033A-384F-9BDE-6A4A12315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Let’s go to the boot camp</a:t>
            </a:r>
          </a:p>
        </p:txBody>
      </p:sp>
      <p:pic>
        <p:nvPicPr>
          <p:cNvPr id="9" name="Picture 2" descr="Image result for fare un vaso">
            <a:extLst>
              <a:ext uri="{FF2B5EF4-FFF2-40B4-BE49-F238E27FC236}">
                <a16:creationId xmlns:a16="http://schemas.microsoft.com/office/drawing/2014/main" id="{8E5DDE19-2859-284C-AF65-02DCC646A1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" r="6581"/>
          <a:stretch/>
        </p:blipFill>
        <p:spPr bwMode="auto">
          <a:xfrm>
            <a:off x="229048" y="1194848"/>
            <a:ext cx="8676000" cy="351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755C36-1CBA-C64D-8D2D-FFD06A0C872A}"/>
              </a:ext>
            </a:extLst>
          </p:cNvPr>
          <p:cNvSpPr/>
          <p:nvPr/>
        </p:nvSpPr>
        <p:spPr>
          <a:xfrm>
            <a:off x="7332133" y="3798444"/>
            <a:ext cx="1583447" cy="914400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GB" sz="5400" dirty="0">
                <a:solidFill>
                  <a:srgbClr val="00C9FF"/>
                </a:solidFill>
                <a:latin typeface="Arial"/>
              </a:rPr>
              <a:t>BC2</a:t>
            </a:r>
            <a:endParaRPr kumimoji="0" lang="en-GB" sz="5400" b="0" i="0" u="none" strike="noStrike" kern="0" cap="none" spc="0" normalizeH="0" baseline="0" noProof="0" dirty="0">
              <a:ln>
                <a:noFill/>
              </a:ln>
              <a:solidFill>
                <a:srgbClr val="00C9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8F628B-6337-1F4B-9F00-A88EA2B41F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30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98726-26C0-FA4C-A141-D8C0D5B37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920" y="252816"/>
            <a:ext cx="8208392" cy="585247"/>
          </a:xfrm>
        </p:spPr>
        <p:txBody>
          <a:bodyPr/>
          <a:lstStyle/>
          <a:p>
            <a:r>
              <a:rPr lang="en-US" dirty="0"/>
              <a:t>It’s again your turn!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37EB3A-71AD-9B45-BF42-1A4E7DA067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1336" y="1114337"/>
            <a:ext cx="8432800" cy="33312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5D85543-4C5D-F445-82E9-3DB88DF8D358}"/>
              </a:ext>
            </a:extLst>
          </p:cNvPr>
          <p:cNvSpPr/>
          <p:nvPr/>
        </p:nvSpPr>
        <p:spPr>
          <a:xfrm>
            <a:off x="1769532" y="2197337"/>
            <a:ext cx="1368056" cy="2248242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4DE69C-9EE1-304D-A10E-D1BCE6F99E43}"/>
              </a:ext>
            </a:extLst>
          </p:cNvPr>
          <p:cNvSpPr/>
          <p:nvPr/>
        </p:nvSpPr>
        <p:spPr>
          <a:xfrm>
            <a:off x="351336" y="1127272"/>
            <a:ext cx="1384990" cy="1044192"/>
          </a:xfrm>
          <a:prstGeom prst="rect">
            <a:avLst/>
          </a:prstGeom>
          <a:solidFill>
            <a:schemeClr val="bg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FC8416-279E-F044-87F1-237C83B3A05D}"/>
              </a:ext>
            </a:extLst>
          </p:cNvPr>
          <p:cNvSpPr/>
          <p:nvPr/>
        </p:nvSpPr>
        <p:spPr>
          <a:xfrm>
            <a:off x="351336" y="3860332"/>
            <a:ext cx="1384990" cy="585246"/>
          </a:xfrm>
          <a:prstGeom prst="rect">
            <a:avLst/>
          </a:prstGeom>
          <a:solidFill>
            <a:schemeClr val="bg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C7235F-FE5F-2845-B938-A2B82B0F6DDC}"/>
              </a:ext>
            </a:extLst>
          </p:cNvPr>
          <p:cNvSpPr/>
          <p:nvPr/>
        </p:nvSpPr>
        <p:spPr>
          <a:xfrm>
            <a:off x="3166532" y="2158528"/>
            <a:ext cx="5617603" cy="2287050"/>
          </a:xfrm>
          <a:prstGeom prst="rect">
            <a:avLst/>
          </a:prstGeom>
          <a:solidFill>
            <a:schemeClr val="bg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432526-90FA-5F46-8233-1155ADACB00B}"/>
              </a:ext>
            </a:extLst>
          </p:cNvPr>
          <p:cNvSpPr/>
          <p:nvPr/>
        </p:nvSpPr>
        <p:spPr>
          <a:xfrm>
            <a:off x="1769533" y="1127273"/>
            <a:ext cx="7043547" cy="1057128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B87205-AEC8-B941-B648-73EC5A92795E}"/>
              </a:ext>
            </a:extLst>
          </p:cNvPr>
          <p:cNvSpPr/>
          <p:nvPr/>
        </p:nvSpPr>
        <p:spPr>
          <a:xfrm>
            <a:off x="355599" y="2197337"/>
            <a:ext cx="1413934" cy="1662993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4F17F3-E9A5-DC49-8E9F-D72EE322EE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01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FC962-845A-8C44-8E13-272C4660A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Check out the </a:t>
            </a:r>
            <a:r>
              <a:rPr lang="en-GB" i="1" dirty="0"/>
              <a:t>new</a:t>
            </a:r>
            <a:r>
              <a:rPr lang="en-GB" dirty="0"/>
              <a:t> material we are sharing with you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7E5CF6F-2310-A848-B3DD-D34B24509381}"/>
              </a:ext>
            </a:extLst>
          </p:cNvPr>
          <p:cNvSpPr txBox="1"/>
          <p:nvPr/>
        </p:nvSpPr>
        <p:spPr>
          <a:xfrm>
            <a:off x="463540" y="1250966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Requirements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958E63-CBD3-A44F-8585-FB3ED61069D9}"/>
              </a:ext>
            </a:extLst>
          </p:cNvPr>
          <p:cNvSpPr txBox="1"/>
          <p:nvPr/>
        </p:nvSpPr>
        <p:spPr>
          <a:xfrm>
            <a:off x="7107276" y="1242371"/>
            <a:ext cx="1423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Test cases</a:t>
            </a: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834EC35D-1697-B042-B3AD-14C15774A608}"/>
              </a:ext>
            </a:extLst>
          </p:cNvPr>
          <p:cNvSpPr/>
          <p:nvPr/>
        </p:nvSpPr>
        <p:spPr>
          <a:xfrm>
            <a:off x="552893" y="1637073"/>
            <a:ext cx="638731" cy="372480"/>
          </a:xfrm>
          <a:custGeom>
            <a:avLst/>
            <a:gdLst>
              <a:gd name="connsiteX0" fmla="*/ 0 w 638731"/>
              <a:gd name="connsiteY0" fmla="*/ 341 h 372480"/>
              <a:gd name="connsiteX1" fmla="*/ 637954 w 638731"/>
              <a:gd name="connsiteY1" fmla="*/ 21606 h 372480"/>
              <a:gd name="connsiteX2" fmla="*/ 138223 w 638731"/>
              <a:gd name="connsiteY2" fmla="*/ 138564 h 372480"/>
              <a:gd name="connsiteX3" fmla="*/ 478465 w 638731"/>
              <a:gd name="connsiteY3" fmla="*/ 223625 h 372480"/>
              <a:gd name="connsiteX4" fmla="*/ 627321 w 638731"/>
              <a:gd name="connsiteY4" fmla="*/ 372480 h 37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8731" h="372480">
                <a:moveTo>
                  <a:pt x="0" y="341"/>
                </a:moveTo>
                <a:cubicBezTo>
                  <a:pt x="307458" y="-545"/>
                  <a:pt x="614917" y="-1431"/>
                  <a:pt x="637954" y="21606"/>
                </a:cubicBezTo>
                <a:cubicBezTo>
                  <a:pt x="660991" y="44643"/>
                  <a:pt x="164804" y="104894"/>
                  <a:pt x="138223" y="138564"/>
                </a:cubicBezTo>
                <a:cubicBezTo>
                  <a:pt x="111642" y="172234"/>
                  <a:pt x="396949" y="184639"/>
                  <a:pt x="478465" y="223625"/>
                </a:cubicBezTo>
                <a:cubicBezTo>
                  <a:pt x="559981" y="262611"/>
                  <a:pt x="593651" y="317545"/>
                  <a:pt x="627321" y="372480"/>
                </a:cubicBezTo>
              </a:path>
            </a:pathLst>
          </a:custGeom>
          <a:noFill/>
          <a:ln w="3175">
            <a:solidFill>
              <a:schemeClr val="tx2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7DE9FC5F-B636-D240-92E8-E4572C81C111}"/>
              </a:ext>
            </a:extLst>
          </p:cNvPr>
          <p:cNvSpPr/>
          <p:nvPr/>
        </p:nvSpPr>
        <p:spPr>
          <a:xfrm>
            <a:off x="6655981" y="1615808"/>
            <a:ext cx="1180214" cy="393745"/>
          </a:xfrm>
          <a:custGeom>
            <a:avLst/>
            <a:gdLst>
              <a:gd name="connsiteX0" fmla="*/ 1180214 w 1180214"/>
              <a:gd name="connsiteY0" fmla="*/ 341 h 393745"/>
              <a:gd name="connsiteX1" fmla="*/ 489098 w 1180214"/>
              <a:gd name="connsiteY1" fmla="*/ 21606 h 393745"/>
              <a:gd name="connsiteX2" fmla="*/ 871870 w 1180214"/>
              <a:gd name="connsiteY2" fmla="*/ 138564 h 393745"/>
              <a:gd name="connsiteX3" fmla="*/ 350875 w 1180214"/>
              <a:gd name="connsiteY3" fmla="*/ 234257 h 393745"/>
              <a:gd name="connsiteX4" fmla="*/ 0 w 1180214"/>
              <a:gd name="connsiteY4" fmla="*/ 393745 h 393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0214" h="393745">
                <a:moveTo>
                  <a:pt x="1180214" y="341"/>
                </a:moveTo>
                <a:cubicBezTo>
                  <a:pt x="860351" y="-545"/>
                  <a:pt x="540489" y="-1431"/>
                  <a:pt x="489098" y="21606"/>
                </a:cubicBezTo>
                <a:cubicBezTo>
                  <a:pt x="437707" y="44643"/>
                  <a:pt x="894907" y="103122"/>
                  <a:pt x="871870" y="138564"/>
                </a:cubicBezTo>
                <a:cubicBezTo>
                  <a:pt x="848833" y="174006"/>
                  <a:pt x="496187" y="191727"/>
                  <a:pt x="350875" y="234257"/>
                </a:cubicBezTo>
                <a:cubicBezTo>
                  <a:pt x="205563" y="276787"/>
                  <a:pt x="102781" y="335266"/>
                  <a:pt x="0" y="393745"/>
                </a:cubicBezTo>
              </a:path>
            </a:pathLst>
          </a:custGeom>
          <a:noFill/>
          <a:ln w="3175">
            <a:solidFill>
              <a:schemeClr val="tx2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0592B8-4076-E743-9F58-E18F0C321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604045">
            <a:off x="396315" y="1813942"/>
            <a:ext cx="3600000" cy="2497777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559D528-6544-8242-A254-9B3C39282F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</p:spPr>
        <p:txBody>
          <a:bodyPr/>
          <a:lstStyle/>
          <a:p>
            <a:fld id="{3D80EDDC-E38A-944F-B9CB-B0C6554768E0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8533EB-8C2A-E64E-83B7-4341573FD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61636">
            <a:off x="4591052" y="2039204"/>
            <a:ext cx="3580547" cy="247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9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9CD21D-650C-624C-8299-D36FC953E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WARNING: it’s time to gain independence!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E1B125-4AF6-3F42-899F-6299453CD7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30" b="13344"/>
          <a:stretch/>
        </p:blipFill>
        <p:spPr>
          <a:xfrm>
            <a:off x="574675" y="1194849"/>
            <a:ext cx="8137096" cy="3440652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C59227E-89EA-AB4E-A135-4F2B16703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</p:spPr>
        <p:txBody>
          <a:bodyPr/>
          <a:lstStyle/>
          <a:p>
            <a:fld id="{3D80EDDC-E38A-944F-B9CB-B0C6554768E0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030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B655A6-119F-D34A-A1A8-69F18FD46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40" y="178868"/>
            <a:ext cx="8208392" cy="585247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Pivoting</a:t>
            </a:r>
            <a:r>
              <a:rPr lang="en-US" dirty="0"/>
              <a:t> narrow data in wide data!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022937-FB19-D444-9817-1501AB8C46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16667" t="18074" b="4223"/>
          <a:stretch/>
        </p:blipFill>
        <p:spPr>
          <a:xfrm>
            <a:off x="1790700" y="952249"/>
            <a:ext cx="5981699" cy="38216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0B48B4-4545-1D44-91F8-E16146E9A909}"/>
              </a:ext>
            </a:extLst>
          </p:cNvPr>
          <p:cNvSpPr/>
          <p:nvPr/>
        </p:nvSpPr>
        <p:spPr>
          <a:xfrm>
            <a:off x="463540" y="616854"/>
            <a:ext cx="7950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https://v2.docs.influxdata.com/v2.0/reference/flux/</a:t>
            </a:r>
            <a:r>
              <a:rPr lang="en-US" dirty="0" err="1">
                <a:solidFill>
                  <a:schemeClr val="bg1"/>
                </a:solidFill>
              </a:rPr>
              <a:t>stdlib</a:t>
            </a:r>
            <a:r>
              <a:rPr lang="en-US" dirty="0">
                <a:solidFill>
                  <a:schemeClr val="bg1"/>
                </a:solidFill>
              </a:rPr>
              <a:t>/built-in/transformations/pivot/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EDDAE85-0FDE-F747-A0DA-15019867D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</p:spPr>
        <p:txBody>
          <a:bodyPr/>
          <a:lstStyle/>
          <a:p>
            <a:fld id="{3D80EDDC-E38A-944F-B9CB-B0C6554768E0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923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966AF2-CF74-A340-A83A-335DBD726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Boot camp – part 2</a:t>
            </a:r>
            <a:endParaRPr lang="en-US" dirty="0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F9FDD20F-C212-4D4B-B333-C5E272A773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853" y="4024849"/>
            <a:ext cx="7720618" cy="972772"/>
          </a:xfrm>
        </p:spPr>
        <p:txBody>
          <a:bodyPr/>
          <a:lstStyle/>
          <a:p>
            <a:pPr marL="100013" indent="-100013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 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&amp; Partner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00013" indent="-100013">
              <a:spcBef>
                <a:spcPts val="0"/>
              </a:spcBef>
            </a:pP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</a:t>
            </a:r>
            <a:r>
              <a:rPr lang="en-US" b="1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Balduini</a:t>
            </a: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CEO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00013" indent="-100013">
              <a:spcBef>
                <a:spcPts val="0"/>
              </a:spcBef>
            </a:pP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Riccardo </a:t>
            </a:r>
            <a:r>
              <a:rPr lang="en-US" b="1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Tommasini</a:t>
            </a: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it-IT" sz="1350" dirty="0">
                <a:solidFill>
                  <a:srgbClr val="000000">
                    <a:lumMod val="75000"/>
                    <a:lumOff val="25000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it-IT" sz="135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University</a:t>
            </a:r>
            <a:r>
              <a:rPr lang="it-IT" sz="1350" dirty="0">
                <a:solidFill>
                  <a:srgbClr val="000000">
                    <a:lumMod val="75000"/>
                    <a:lumOff val="25000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of Tartu</a:t>
            </a:r>
            <a:endParaRPr lang="en-US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00013" indent="-100013">
              <a:spcBef>
                <a:spcPts val="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81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InfluxDays Template">
  <a:themeElements>
    <a:clrScheme name="InfluxData palette">
      <a:dk1>
        <a:srgbClr val="000000"/>
      </a:dk1>
      <a:lt1>
        <a:srgbClr val="FFFFFF"/>
      </a:lt1>
      <a:dk2>
        <a:srgbClr val="44546A"/>
      </a:dk2>
      <a:lt2>
        <a:srgbClr val="D7E5E6"/>
      </a:lt2>
      <a:accent1>
        <a:srgbClr val="00C9FF"/>
      </a:accent1>
      <a:accent2>
        <a:srgbClr val="F95F53"/>
      </a:accent2>
      <a:accent3>
        <a:srgbClr val="A5ACB5"/>
      </a:accent3>
      <a:accent4>
        <a:srgbClr val="8050EA"/>
      </a:accent4>
      <a:accent5>
        <a:srgbClr val="3E90EF"/>
      </a:accent5>
      <a:accent6>
        <a:srgbClr val="4FD8A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2526</TotalTime>
  <Words>151</Words>
  <Application>Microsoft Macintosh PowerPoint</Application>
  <PresentationFormat>On-screen Show (16:9)</PresentationFormat>
  <Paragraphs>30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Helvetica Neue Light</vt:lpstr>
      <vt:lpstr>Helvetica Neue</vt:lpstr>
      <vt:lpstr>Merriweather Sans</vt:lpstr>
      <vt:lpstr>1_InfluxDays Template</vt:lpstr>
      <vt:lpstr>Boot camp – part 2</vt:lpstr>
      <vt:lpstr>Recall the Demo Scenario</vt:lpstr>
      <vt:lpstr>Recall the Dashboard we demoed</vt:lpstr>
      <vt:lpstr>Let’s go to the boot camp</vt:lpstr>
      <vt:lpstr>It’s again your turn!</vt:lpstr>
      <vt:lpstr>Check out the new material we are sharing with you</vt:lpstr>
      <vt:lpstr>WARNING: it’s time to gain independence! </vt:lpstr>
      <vt:lpstr>Pivoting narrow data in wide data!</vt:lpstr>
      <vt:lpstr>Boot camp – part 2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InfluxDB 101</dc:title>
  <cp:lastModifiedBy>Emanuele Della Valle</cp:lastModifiedBy>
  <cp:revision>115</cp:revision>
  <dcterms:modified xsi:type="dcterms:W3CDTF">2020-06-07T06:42:48Z</dcterms:modified>
</cp:coreProperties>
</file>